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1E641-0AC0-4238-A40F-FB5FB35CE6D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9CE8D-8D15-421C-BB07-D2B0F3202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29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Menti</a:t>
            </a:r>
            <a:r>
              <a:rPr lang="en-US" dirty="0"/>
              <a:t> meter word cloud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E7AD2D-641B-F942-863D-6966443CCC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592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Menti</a:t>
            </a:r>
            <a:r>
              <a:rPr lang="en-US" dirty="0"/>
              <a:t> meter word cloud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E7AD2D-641B-F942-863D-6966443CCC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7882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4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740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576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255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74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467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10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548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531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5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27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27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7210B-92D4-47ED-AF31-82FCA29E59A1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E05CE-A2C1-4A1C-8476-638FDE8C53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02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45052890-FF7D-844D-A8EF-F6E9C610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8043" y="4529794"/>
            <a:ext cx="2355103" cy="2355103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-183019" y="5352127"/>
            <a:ext cx="0" cy="407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AF5CE67-5667-3A49-837A-5F64955E4E15}"/>
              </a:ext>
            </a:extLst>
          </p:cNvPr>
          <p:cNvSpPr/>
          <p:nvPr/>
        </p:nvSpPr>
        <p:spPr>
          <a:xfrm>
            <a:off x="3349199" y="316418"/>
            <a:ext cx="6023400" cy="63588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en-US" sz="2400" b="1" dirty="0">
                <a:solidFill>
                  <a:srgbClr val="FFFF00"/>
                </a:solidFill>
                <a:latin typeface="Calibri" panose="020F0502020204030204"/>
              </a:rPr>
              <a:t>Newbridge </a:t>
            </a:r>
            <a:r>
              <a:rPr lang="en-US" sz="2400" b="1" dirty="0">
                <a:solidFill>
                  <a:srgbClr val="FFFF00"/>
                </a:solidFill>
                <a:latin typeface="Calibri" panose="020F0502020204030204"/>
              </a:rPr>
              <a:t>School – Curriculum for Wales</a:t>
            </a:r>
            <a:endParaRPr lang="en-US" sz="2400" b="1" dirty="0">
              <a:solidFill>
                <a:srgbClr val="FFFF00"/>
              </a:solidFill>
              <a:latin typeface="Calibri" panose="020F0502020204030204"/>
            </a:endParaRPr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45052890-FF7D-844D-A8EF-F6E9C610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304" y="5543760"/>
            <a:ext cx="1257300" cy="125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49199" y="1837117"/>
            <a:ext cx="6023401" cy="422423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lvl="0" algn="just">
              <a:defRPr sz="2400" b="1">
                <a:solidFill>
                  <a:prstClr val="white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defTabSz="342900"/>
            <a:r>
              <a:rPr lang="en-GB" sz="1500" dirty="0">
                <a:latin typeface="Calibri" panose="020F0502020204030204"/>
              </a:rPr>
              <a:t>All Newbridge School pupils work  within a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caring, challenging, supportive and inspirational</a:t>
            </a:r>
            <a:r>
              <a:rPr lang="en-GB" sz="1500" dirty="0">
                <a:latin typeface="Calibri" panose="020F0502020204030204"/>
              </a:rPr>
              <a:t> environment where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wellbeing and achievement</a:t>
            </a:r>
            <a:r>
              <a:rPr lang="en-GB" sz="1500" dirty="0">
                <a:latin typeface="Calibri" panose="020F0502020204030204"/>
              </a:rPr>
              <a:t> go hand-in-hand.</a:t>
            </a:r>
          </a:p>
          <a:p>
            <a:pPr defTabSz="342900"/>
            <a:r>
              <a:rPr lang="en-GB" sz="1500" dirty="0">
                <a:latin typeface="Calibri" panose="020F0502020204030204"/>
              </a:rPr>
              <a:t> </a:t>
            </a:r>
          </a:p>
          <a:p>
            <a:pPr defTabSz="342900"/>
            <a:r>
              <a:rPr lang="en-GB" sz="1500" dirty="0">
                <a:latin typeface="Calibri" panose="020F0502020204030204"/>
              </a:rPr>
              <a:t>Throughout their time at Newbridge School our pupils will become</a:t>
            </a:r>
            <a:r>
              <a:rPr lang="en-GB" sz="1500" dirty="0">
                <a:latin typeface="Calibri" panose="020F0502020204030204"/>
              </a:rPr>
              <a:t>:</a:t>
            </a:r>
          </a:p>
          <a:p>
            <a:pPr defTabSz="342900"/>
            <a:endParaRPr lang="en-GB" sz="1500" dirty="0">
              <a:latin typeface="Calibri" panose="020F0502020204030204"/>
            </a:endParaRPr>
          </a:p>
          <a:p>
            <a:pPr marL="257175" indent="-257175" defTabSz="342900"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ambitious and capable learners</a:t>
            </a:r>
            <a:r>
              <a:rPr lang="en-GB" sz="1500" dirty="0">
                <a:latin typeface="Calibri" panose="020F0502020204030204"/>
              </a:rPr>
              <a:t>, always striving to know and be able to do more throughout their </a:t>
            </a:r>
            <a:r>
              <a:rPr lang="en-GB" sz="1500" dirty="0">
                <a:latin typeface="Calibri" panose="020F0502020204030204"/>
              </a:rPr>
              <a:t>lives</a:t>
            </a:r>
          </a:p>
          <a:p>
            <a:pPr defTabSz="342900"/>
            <a:endParaRPr lang="en-GB" sz="1500" dirty="0">
              <a:latin typeface="Calibri" panose="020F0502020204030204"/>
            </a:endParaRPr>
          </a:p>
          <a:p>
            <a:pPr marL="257175" indent="-257175" defTabSz="342900"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enterprising and creative individuals </a:t>
            </a:r>
            <a:r>
              <a:rPr lang="en-GB" sz="1500" dirty="0">
                <a:latin typeface="Calibri" panose="020F0502020204030204"/>
              </a:rPr>
              <a:t>who develop new ideas and find solutions to </a:t>
            </a:r>
            <a:r>
              <a:rPr lang="en-GB" sz="1500" dirty="0">
                <a:latin typeface="Calibri" panose="020F0502020204030204"/>
              </a:rPr>
              <a:t>problems</a:t>
            </a:r>
          </a:p>
          <a:p>
            <a:pPr defTabSz="342900"/>
            <a:endParaRPr lang="en-GB" sz="1500" dirty="0">
              <a:latin typeface="Calibri" panose="020F0502020204030204"/>
            </a:endParaRPr>
          </a:p>
          <a:p>
            <a:pPr marL="257175" indent="-257175" defTabSz="342900"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ethical and informed citizens of Wales and the wider world</a:t>
            </a:r>
            <a:r>
              <a:rPr lang="en-GB" sz="1500" dirty="0">
                <a:latin typeface="Calibri" panose="020F0502020204030204"/>
              </a:rPr>
              <a:t>, developing self-respect and respect for others and always looking to improve the </a:t>
            </a:r>
            <a:r>
              <a:rPr lang="en-GB" sz="1500" dirty="0">
                <a:latin typeface="Calibri" panose="020F0502020204030204"/>
              </a:rPr>
              <a:t>world</a:t>
            </a:r>
          </a:p>
          <a:p>
            <a:pPr defTabSz="342900"/>
            <a:endParaRPr lang="en-GB" sz="1500" dirty="0">
              <a:latin typeface="Calibri" panose="020F0502020204030204"/>
            </a:endParaRPr>
          </a:p>
          <a:p>
            <a:pPr marL="257175" indent="-257175" defTabSz="342900">
              <a:buFont typeface="Arial" panose="020B0604020202020204" pitchFamily="34" charset="0"/>
              <a:buChar char="•"/>
            </a:pP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healthy and confident people </a:t>
            </a:r>
            <a:r>
              <a:rPr lang="en-GB" sz="1500" dirty="0">
                <a:latin typeface="Calibri" panose="020F0502020204030204"/>
              </a:rPr>
              <a:t>who look after themselves and have the resilience to face any challenges and to succeed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30121" y="1147498"/>
            <a:ext cx="1195388" cy="301229"/>
          </a:xfrm>
          <a:prstGeom prst="rect">
            <a:avLst/>
          </a:prstGeom>
          <a:solidFill>
            <a:srgbClr val="1F4D78"/>
          </a:solidFill>
          <a:ln w="31750" cmpd="thickThin">
            <a:solidFill>
              <a:srgbClr val="BF8F00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35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INSPIRE</a:t>
            </a:r>
            <a:endParaRPr lang="en-US" altLang="en-US" sz="600" dirty="0">
              <a:solidFill>
                <a:prstClr val="black"/>
              </a:solidFill>
              <a:latin typeface="Calibri" panose="020F0502020204030204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35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343643" y="1160595"/>
            <a:ext cx="1195388" cy="301228"/>
          </a:xfrm>
          <a:prstGeom prst="rect">
            <a:avLst/>
          </a:prstGeom>
          <a:solidFill>
            <a:srgbClr val="1F4D78"/>
          </a:solidFill>
          <a:ln w="31750" cmpd="thickThin">
            <a:solidFill>
              <a:srgbClr val="BF8F00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350" b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EXCEL</a:t>
            </a:r>
            <a:endParaRPr lang="en-US" altLang="en-US" sz="135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631524" y="1152260"/>
            <a:ext cx="1195388" cy="301229"/>
          </a:xfrm>
          <a:prstGeom prst="rect">
            <a:avLst/>
          </a:prstGeom>
          <a:solidFill>
            <a:srgbClr val="1F4D78"/>
          </a:solidFill>
          <a:ln w="31750" cmpd="thickThin">
            <a:solidFill>
              <a:srgbClr val="BF8F00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35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SUCCEED</a:t>
            </a:r>
            <a:endParaRPr lang="en-US" altLang="en-US" sz="135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5159799" y="1250963"/>
            <a:ext cx="482441" cy="12049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3429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6850487" y="1242629"/>
            <a:ext cx="482441" cy="12049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3429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106334" y="778018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342900"/>
            <a:endParaRPr lang="en-GB" sz="135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106334" y="949468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342900"/>
            <a:endParaRPr lang="en-GB" sz="135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8590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45052890-FF7D-844D-A8EF-F6E9C610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8043" y="4529794"/>
            <a:ext cx="2355103" cy="2355103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-183019" y="5352127"/>
            <a:ext cx="0" cy="407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45052890-FF7D-844D-A8EF-F6E9C610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304" y="5543760"/>
            <a:ext cx="1257300" cy="125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16911" y="1676399"/>
            <a:ext cx="6265333" cy="4267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lvl="0" algn="ctr">
              <a:defRPr sz="3600" b="1">
                <a:solidFill>
                  <a:prstClr val="white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just" defTabSz="342900"/>
            <a:r>
              <a:rPr lang="en-GB" sz="1500" dirty="0">
                <a:latin typeface="Calibri" panose="020F0502020204030204"/>
              </a:rPr>
              <a:t>We are preparing our pupils to enter an increasingly</a:t>
            </a:r>
          </a:p>
          <a:p>
            <a:pPr algn="just" defTabSz="342900"/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fast-paced world</a:t>
            </a:r>
            <a:r>
              <a:rPr lang="en-GB" sz="1500" dirty="0">
                <a:latin typeface="Calibri" panose="020F0502020204030204"/>
              </a:rPr>
              <a:t>, where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continual learning </a:t>
            </a:r>
            <a:r>
              <a:rPr lang="en-GB" sz="1500" dirty="0">
                <a:latin typeface="Calibri" panose="020F0502020204030204"/>
              </a:rPr>
              <a:t>throughout their lives will be essential</a:t>
            </a:r>
            <a:r>
              <a:rPr lang="en-GB" sz="1500" dirty="0">
                <a:latin typeface="Calibri" panose="020F0502020204030204"/>
              </a:rPr>
              <a:t>.</a:t>
            </a:r>
          </a:p>
          <a:p>
            <a:pPr algn="just" defTabSz="342900"/>
            <a:endParaRPr lang="en-GB" sz="1500" dirty="0">
              <a:latin typeface="Calibri" panose="020F0502020204030204"/>
            </a:endParaRPr>
          </a:p>
          <a:p>
            <a:pPr algn="just" defTabSz="342900"/>
            <a:r>
              <a:rPr lang="en-GB" sz="1500" dirty="0">
                <a:latin typeface="Calibri" panose="020F0502020204030204"/>
              </a:rPr>
              <a:t>We offer the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highest quality learning experiences which prioritise their communication, leadership and team-working skills</a:t>
            </a:r>
            <a:r>
              <a:rPr lang="en-GB" sz="1500" dirty="0">
                <a:latin typeface="Calibri" panose="020F0502020204030204"/>
              </a:rPr>
              <a:t>.</a:t>
            </a:r>
          </a:p>
          <a:p>
            <a:pPr algn="just" defTabSz="342900"/>
            <a:endParaRPr lang="en-GB" sz="1500" dirty="0">
              <a:latin typeface="Calibri" panose="020F0502020204030204"/>
            </a:endParaRPr>
          </a:p>
          <a:p>
            <a:pPr algn="just" defTabSz="342900"/>
            <a:r>
              <a:rPr lang="en-GB" sz="1500" dirty="0">
                <a:latin typeface="Calibri" panose="020F0502020204030204"/>
              </a:rPr>
              <a:t>These skills are developed alongside an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outstanding level of knowledge, understanding and technical expertise</a:t>
            </a:r>
            <a:r>
              <a:rPr lang="en-GB" sz="1500" dirty="0">
                <a:latin typeface="Calibri" panose="020F0502020204030204"/>
              </a:rPr>
              <a:t>.</a:t>
            </a:r>
          </a:p>
          <a:p>
            <a:pPr algn="just" defTabSz="342900"/>
            <a:endParaRPr lang="en-GB" sz="1500" dirty="0">
              <a:latin typeface="Calibri" panose="020F0502020204030204"/>
            </a:endParaRPr>
          </a:p>
          <a:p>
            <a:pPr algn="just" defTabSz="342900"/>
            <a:r>
              <a:rPr lang="en-GB" sz="1500" dirty="0">
                <a:latin typeface="Calibri" panose="020F0502020204030204"/>
              </a:rPr>
              <a:t>Newbridge </a:t>
            </a:r>
            <a:r>
              <a:rPr lang="en-GB" sz="1500" dirty="0">
                <a:latin typeface="Calibri" panose="020F0502020204030204"/>
              </a:rPr>
              <a:t>School pupils are able to </a:t>
            </a:r>
            <a:r>
              <a:rPr lang="en-GB" sz="1500" dirty="0">
                <a:solidFill>
                  <a:srgbClr val="FFFF00"/>
                </a:solidFill>
                <a:latin typeface="Calibri" panose="020F0502020204030204"/>
              </a:rPr>
              <a:t>thrive in any environment</a:t>
            </a:r>
            <a:r>
              <a:rPr lang="en-GB" sz="1500" dirty="0">
                <a:latin typeface="Calibri" panose="020F0502020204030204"/>
              </a:rPr>
              <a:t>, whether social or work, familiar or unfamiliar</a:t>
            </a:r>
            <a:r>
              <a:rPr lang="en-GB" sz="1500" dirty="0">
                <a:latin typeface="Calibri" panose="020F0502020204030204"/>
              </a:rPr>
              <a:t>.</a:t>
            </a:r>
          </a:p>
          <a:p>
            <a:pPr algn="just" defTabSz="342900"/>
            <a:endParaRPr lang="en-GB" sz="1500" dirty="0">
              <a:latin typeface="Calibri" panose="020F0502020204030204"/>
            </a:endParaRPr>
          </a:p>
          <a:p>
            <a:pPr algn="just" defTabSz="342900"/>
            <a:r>
              <a:rPr lang="en-GB" sz="1500" dirty="0">
                <a:latin typeface="Calibri" panose="020F0502020204030204"/>
              </a:rPr>
              <a:t>Their knowledge of their own </a:t>
            </a:r>
            <a:r>
              <a:rPr lang="en-GB" sz="1500" dirty="0">
                <a:solidFill>
                  <a:srgbClr val="FFFF66"/>
                </a:solidFill>
                <a:latin typeface="Calibri" panose="020F0502020204030204"/>
              </a:rPr>
              <a:t>Welsh identity</a:t>
            </a:r>
            <a:r>
              <a:rPr lang="en-GB" sz="1500" dirty="0">
                <a:latin typeface="Calibri" panose="020F0502020204030204"/>
              </a:rPr>
              <a:t>, their </a:t>
            </a:r>
            <a:r>
              <a:rPr lang="en-GB" sz="1500" dirty="0">
                <a:solidFill>
                  <a:srgbClr val="FFFF66"/>
                </a:solidFill>
                <a:latin typeface="Calibri" panose="020F0502020204030204"/>
              </a:rPr>
              <a:t>strong personal wellbeing</a:t>
            </a:r>
            <a:r>
              <a:rPr lang="en-GB" sz="1500" dirty="0">
                <a:latin typeface="Calibri" panose="020F0502020204030204"/>
              </a:rPr>
              <a:t>, and their skills, resilience and commitment will enable them to </a:t>
            </a:r>
            <a:r>
              <a:rPr lang="en-GB" sz="1500" dirty="0">
                <a:solidFill>
                  <a:srgbClr val="FFFF66"/>
                </a:solidFill>
                <a:latin typeface="Calibri" panose="020F0502020204030204"/>
              </a:rPr>
              <a:t>improve their local communities, Wales and the wider world</a:t>
            </a:r>
            <a:r>
              <a:rPr lang="en-GB" sz="1500" dirty="0">
                <a:latin typeface="Calibri" panose="020F0502020204030204"/>
              </a:rPr>
              <a:t> around them throughout their lives.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F5CE67-5667-3A49-837A-5F64955E4E15}"/>
              </a:ext>
            </a:extLst>
          </p:cNvPr>
          <p:cNvSpPr/>
          <p:nvPr/>
        </p:nvSpPr>
        <p:spPr>
          <a:xfrm>
            <a:off x="3137877" y="500995"/>
            <a:ext cx="6023400" cy="63588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793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en-US" sz="2400" b="1" dirty="0">
                <a:solidFill>
                  <a:srgbClr val="FFFF00"/>
                </a:solidFill>
                <a:latin typeface="Calibri" panose="020F0502020204030204"/>
              </a:rPr>
              <a:t>Newbridge </a:t>
            </a:r>
            <a:r>
              <a:rPr lang="en-US" sz="2400" b="1" dirty="0">
                <a:solidFill>
                  <a:srgbClr val="FFFF00"/>
                </a:solidFill>
                <a:latin typeface="Calibri" panose="020F0502020204030204"/>
              </a:rPr>
              <a:t>School – Curriculum for Wales</a:t>
            </a:r>
            <a:endParaRPr lang="en-US" sz="2400" b="1" dirty="0">
              <a:solidFill>
                <a:srgbClr val="FFFF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6803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Microsoft Office PowerPoint</Application>
  <PresentationFormat>Widescreen</PresentationFormat>
  <Paragraphs>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1_Office Theme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Thompson</dc:creator>
  <cp:lastModifiedBy>Andrew Thompson</cp:lastModifiedBy>
  <cp:revision>1</cp:revision>
  <dcterms:created xsi:type="dcterms:W3CDTF">2023-02-15T16:03:00Z</dcterms:created>
  <dcterms:modified xsi:type="dcterms:W3CDTF">2023-02-15T16:03:24Z</dcterms:modified>
</cp:coreProperties>
</file>