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handoutMasterIdLst>
    <p:handoutMasterId r:id="rId27"/>
  </p:handoutMasterIdLst>
  <p:sldIdLst>
    <p:sldId id="282" r:id="rId3"/>
    <p:sldId id="284" r:id="rId4"/>
    <p:sldId id="285" r:id="rId5"/>
    <p:sldId id="286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97" r:id="rId16"/>
    <p:sldId id="296" r:id="rId17"/>
    <p:sldId id="298" r:id="rId18"/>
    <p:sldId id="299" r:id="rId19"/>
    <p:sldId id="306" r:id="rId20"/>
    <p:sldId id="301" r:id="rId21"/>
    <p:sldId id="307" r:id="rId22"/>
    <p:sldId id="303" r:id="rId23"/>
    <p:sldId id="304" r:id="rId24"/>
    <p:sldId id="305" r:id="rId25"/>
    <p:sldId id="272" r:id="rId26"/>
  </p:sldIdLst>
  <p:sldSz cx="9144000" cy="6858000" type="screen4x3"/>
  <p:notesSz cx="6858000" cy="99472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000099"/>
    <a:srgbClr val="FFFF00"/>
    <a:srgbClr val="00FFFF"/>
    <a:srgbClr val="FF66FF"/>
    <a:srgbClr val="FEF76C"/>
    <a:srgbClr val="F7F472"/>
    <a:srgbClr val="FFFF66"/>
    <a:srgbClr val="FF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173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722A78-9EC5-4F4F-84AE-1AC43225E801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343F78-EFE8-4859-8570-E27FCC292E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9146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8BCD-D407-409D-A6FE-AED9988915ED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0451B-1814-4042-AAD0-BF9435623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105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8BCD-D407-409D-A6FE-AED9988915ED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0451B-1814-4042-AAD0-BF9435623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571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8BCD-D407-409D-A6FE-AED9988915ED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0451B-1814-4042-AAD0-BF9435623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50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8BCD-D407-409D-A6FE-AED9988915ED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0451B-1814-4042-AAD0-BF9435623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312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8BCD-D407-409D-A6FE-AED9988915ED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0451B-1814-4042-AAD0-BF9435623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426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8BCD-D407-409D-A6FE-AED9988915ED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0451B-1814-4042-AAD0-BF9435623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13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8BCD-D407-409D-A6FE-AED9988915ED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0451B-1814-4042-AAD0-BF9435623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578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8BCD-D407-409D-A6FE-AED9988915ED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0451B-1814-4042-AAD0-BF9435623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03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8BCD-D407-409D-A6FE-AED9988915ED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0451B-1814-4042-AAD0-BF9435623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192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8BCD-D407-409D-A6FE-AED9988915ED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0451B-1814-4042-AAD0-BF9435623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868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8BCD-D407-409D-A6FE-AED9988915ED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0451B-1814-4042-AAD0-BF9435623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48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0028-11F2-402B-8D45-E3803EBA47FD}" type="datetimeFigureOut">
              <a:rPr lang="en-US" smtClean="0">
                <a:solidFill>
                  <a:srgbClr val="DBF5F9">
                    <a:shade val="90000"/>
                  </a:srgbClr>
                </a:solidFill>
              </a:rPr>
              <a:pPr/>
              <a:t>9/25/2025</a:t>
            </a:fld>
            <a:endParaRPr lang="en-GB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64554-F8AE-42D6-942E-6BB77D508DD7}" type="slidenum">
              <a:rPr lang="en-GB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en-GB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7519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0028-11F2-402B-8D45-E3803EBA47FD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9/25/2025</a:t>
            </a:fld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64554-F8AE-42D6-942E-6BB77D508DD7}" type="slidenum">
              <a:rPr lang="en-GB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029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0028-11F2-402B-8D45-E3803EBA47FD}" type="datetimeFigureOut">
              <a:rPr lang="en-US" smtClean="0">
                <a:solidFill>
                  <a:srgbClr val="DBF5F9">
                    <a:shade val="90000"/>
                  </a:srgbClr>
                </a:solidFill>
              </a:rPr>
              <a:pPr/>
              <a:t>9/25/2025</a:t>
            </a:fld>
            <a:endParaRPr lang="en-GB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64554-F8AE-42D6-942E-6BB77D508DD7}" type="slidenum">
              <a:rPr lang="en-GB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en-GB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062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0028-11F2-402B-8D45-E3803EBA47FD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9/25/2025</a:t>
            </a:fld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64554-F8AE-42D6-942E-6BB77D508DD7}" type="slidenum">
              <a:rPr lang="en-GB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1502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107" y="1859921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07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0028-11F2-402B-8D45-E3803EBA47FD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9/25/2025</a:t>
            </a:fld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64554-F8AE-42D6-942E-6BB77D508DD7}" type="slidenum">
              <a:rPr lang="en-GB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3267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0028-11F2-402B-8D45-E3803EBA47FD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9/25/2025</a:t>
            </a:fld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64554-F8AE-42D6-942E-6BB77D508DD7}" type="slidenum">
              <a:rPr lang="en-GB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7630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0028-11F2-402B-8D45-E3803EBA47FD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9/25/2025</a:t>
            </a:fld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64554-F8AE-42D6-942E-6BB77D508DD7}" type="slidenum">
              <a:rPr lang="en-GB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5329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0028-11F2-402B-8D45-E3803EBA47FD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9/25/2025</a:t>
            </a:fld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64554-F8AE-42D6-942E-6BB77D508DD7}" type="slidenum">
              <a:rPr lang="en-GB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860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9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0028-11F2-402B-8D45-E3803EBA47FD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9/25/2025</a:t>
            </a:fld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514"/>
            <a:ext cx="609600" cy="365125"/>
          </a:xfrm>
        </p:spPr>
        <p:txBody>
          <a:bodyPr/>
          <a:lstStyle/>
          <a:p>
            <a:fld id="{B5F64554-F8AE-42D6-942E-6BB77D508DD7}" type="slidenum">
              <a:rPr lang="en-GB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989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1435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0028-11F2-402B-8D45-E3803EBA47FD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9/25/2025</a:t>
            </a:fld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64554-F8AE-42D6-942E-6BB77D508DD7}" type="slidenum">
              <a:rPr lang="en-GB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202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2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2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0028-11F2-402B-8D45-E3803EBA47FD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9/25/2025</a:t>
            </a:fld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64554-F8AE-42D6-942E-6BB77D508DD7}" type="slidenum">
              <a:rPr lang="en-GB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404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4A8BCD-D407-409D-A6FE-AED9988915ED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0451B-1814-4042-AAD0-BF9435623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1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514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85D0028-11F2-402B-8D45-E3803EBA47FD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9/25/2025</a:t>
            </a:fld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514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51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5F64554-F8AE-42D6-942E-6BB77D508DD7}" type="slidenum">
              <a:rPr lang="en-GB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GB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4577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192" y="127448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 err="1">
                <a:latin typeface="+mn-lt"/>
                <a:cs typeface="Times New Roman" panose="02020603050405020304" pitchFamily="18" charset="0"/>
              </a:rPr>
              <a:t>Croeso</a:t>
            </a:r>
            <a:r>
              <a:rPr lang="en-GB" sz="5400" b="1" dirty="0">
                <a:latin typeface="+mn-lt"/>
                <a:cs typeface="Times New Roman" panose="02020603050405020304" pitchFamily="18" charset="0"/>
              </a:rPr>
              <a:t> / Welcome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86" y="3284984"/>
            <a:ext cx="8784976" cy="2448272"/>
          </a:xfrm>
        </p:spPr>
        <p:txBody>
          <a:bodyPr>
            <a:normAutofit/>
          </a:bodyPr>
          <a:lstStyle/>
          <a:p>
            <a:pPr marL="0" indent="0" algn="ctr" fontAlgn="base">
              <a:buNone/>
            </a:pPr>
            <a:r>
              <a:rPr lang="en-GB" sz="6000" b="1" dirty="0">
                <a:solidFill>
                  <a:schemeClr val="tx2"/>
                </a:solidFill>
              </a:rPr>
              <a:t>Mr A Thompson</a:t>
            </a:r>
          </a:p>
          <a:p>
            <a:pPr marL="0" indent="0" algn="ctr" fontAlgn="base">
              <a:buNone/>
            </a:pPr>
            <a:r>
              <a:rPr lang="en-GB" sz="6000" b="1" dirty="0" err="1">
                <a:solidFill>
                  <a:schemeClr val="tx2"/>
                </a:solidFill>
              </a:rPr>
              <a:t>Headteacher</a:t>
            </a:r>
            <a:r>
              <a:rPr lang="en-GB" sz="6000" b="1" dirty="0">
                <a:solidFill>
                  <a:schemeClr val="tx2"/>
                </a:solidFill>
              </a:rPr>
              <a:t> </a:t>
            </a:r>
          </a:p>
        </p:txBody>
      </p:sp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6" y="116632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18354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69269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Staff</a:t>
            </a:r>
            <a:endParaRPr lang="en-GB" sz="5400" b="1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86" y="2204864"/>
            <a:ext cx="8784976" cy="3888432"/>
          </a:xfrm>
        </p:spPr>
        <p:txBody>
          <a:bodyPr>
            <a:normAutofit fontScale="62500" lnSpcReduction="20000"/>
          </a:bodyPr>
          <a:lstStyle/>
          <a:p>
            <a:r>
              <a:rPr lang="en-GB" sz="6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Miss James 		</a:t>
            </a:r>
            <a:r>
              <a:rPr lang="en-GB" sz="6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Assistant Head</a:t>
            </a:r>
          </a:p>
          <a:p>
            <a:pPr marL="667512" lvl="2" indent="0">
              <a:buNone/>
            </a:pPr>
            <a:r>
              <a:rPr lang="en-GB" sz="55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Head of Key Stage 3</a:t>
            </a:r>
          </a:p>
          <a:p>
            <a:pPr marL="667512" lvl="2" indent="0">
              <a:buNone/>
            </a:pPr>
            <a:endParaRPr lang="en-GB" sz="55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6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Miss C Lester </a:t>
            </a:r>
            <a:r>
              <a:rPr lang="en-GB" sz="6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Progress Leader</a:t>
            </a:r>
          </a:p>
          <a:p>
            <a:endParaRPr lang="en-GB" sz="60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6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Mrs L </a:t>
            </a:r>
            <a:r>
              <a:rPr lang="en-GB" sz="60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Worgan</a:t>
            </a:r>
            <a:r>
              <a:rPr lang="en-GB" sz="6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6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GB" sz="60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ALNCo</a:t>
            </a:r>
            <a:endParaRPr lang="en-GB" sz="60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6" y="116632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61370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12930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Wider Support Staff</a:t>
            </a:r>
            <a:br>
              <a:rPr lang="en-US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Wellbeing Team</a:t>
            </a:r>
            <a:endParaRPr lang="en-GB" sz="5400" b="1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86" y="2636912"/>
            <a:ext cx="8784976" cy="3456384"/>
          </a:xfrm>
        </p:spPr>
        <p:txBody>
          <a:bodyPr>
            <a:normAutofit/>
          </a:bodyPr>
          <a:lstStyle/>
          <a:p>
            <a:pPr marL="0" lvl="0" indent="0" algn="ctr">
              <a:spcBef>
                <a:spcPts val="0"/>
              </a:spcBef>
              <a:buClrTx/>
              <a:buSzTx/>
              <a:buNone/>
              <a:defRPr/>
            </a:pPr>
            <a:r>
              <a:rPr lang="en-GB" sz="4400" b="1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Mrs Street </a:t>
            </a:r>
          </a:p>
          <a:p>
            <a:pPr marL="0" lvl="0" indent="0" algn="ctr">
              <a:spcBef>
                <a:spcPts val="0"/>
              </a:spcBef>
              <a:buClrTx/>
              <a:buSzTx/>
              <a:buNone/>
              <a:defRPr/>
            </a:pPr>
            <a:r>
              <a:rPr lang="en-GB" sz="4400" b="1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Mrs Morgan</a:t>
            </a:r>
          </a:p>
          <a:p>
            <a:pPr marL="0" lvl="0" indent="0" algn="ctr">
              <a:spcBef>
                <a:spcPts val="0"/>
              </a:spcBef>
              <a:buClrTx/>
              <a:buSzTx/>
              <a:buNone/>
              <a:defRPr/>
            </a:pPr>
            <a:r>
              <a:rPr lang="en-GB" sz="4400" b="1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Mr Hazel</a:t>
            </a:r>
          </a:p>
          <a:p>
            <a:pPr marL="0" lvl="0" indent="0" algn="ctr">
              <a:spcBef>
                <a:spcPts val="0"/>
              </a:spcBef>
              <a:buClrTx/>
              <a:buSzTx/>
              <a:buNone/>
              <a:defRPr/>
            </a:pPr>
            <a:r>
              <a:rPr lang="en-GB" sz="4400" b="1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Miss </a:t>
            </a:r>
            <a:r>
              <a:rPr lang="en-GB" sz="4400" b="1" dirty="0" err="1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Plumley</a:t>
            </a:r>
            <a:endParaRPr lang="en-GB" sz="4400" b="1" dirty="0">
              <a:solidFill>
                <a:schemeClr val="tx2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6" y="116632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74947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69269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altLang="en-US" sz="5400" b="1" dirty="0">
                <a:latin typeface="+mn-lt"/>
                <a:cs typeface="Times New Roman" panose="02020603050405020304" pitchFamily="18" charset="0"/>
              </a:rPr>
              <a:t>Year 6 Links </a:t>
            </a:r>
            <a:endParaRPr lang="en-GB" sz="5400" b="1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86" y="2276872"/>
            <a:ext cx="8784976" cy="4032448"/>
          </a:xfrm>
        </p:spPr>
        <p:txBody>
          <a:bodyPr>
            <a:normAutofit/>
          </a:bodyPr>
          <a:lstStyle/>
          <a:p>
            <a:pPr algn="just"/>
            <a:r>
              <a:rPr lang="en-GB" altLang="en-US" sz="4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Transition Day – June 26</a:t>
            </a:r>
            <a:r>
              <a:rPr lang="en-GB" altLang="en-US" sz="4400" baseline="300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th</a:t>
            </a:r>
            <a:r>
              <a:rPr lang="en-GB" altLang="en-US" sz="4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en-GB" altLang="en-US" sz="4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Information gathering visits</a:t>
            </a:r>
          </a:p>
          <a:p>
            <a:pPr algn="just"/>
            <a:r>
              <a:rPr lang="en-GB" altLang="en-US" sz="4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The school show- Monday 7</a:t>
            </a:r>
            <a:r>
              <a:rPr lang="en-GB" altLang="en-US" sz="4400" baseline="300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th</a:t>
            </a:r>
            <a:r>
              <a:rPr lang="en-GB" altLang="en-US" sz="4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 July</a:t>
            </a:r>
          </a:p>
          <a:p>
            <a:pPr algn="just"/>
            <a:r>
              <a:rPr lang="en-GB" altLang="en-US" sz="4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Google Classroom</a:t>
            </a:r>
          </a:p>
        </p:txBody>
      </p:sp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6" y="116632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5313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55780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>
                <a:latin typeface="+mn-lt"/>
                <a:cs typeface="Times New Roman" panose="02020603050405020304" pitchFamily="18" charset="0"/>
              </a:rPr>
              <a:t>New experiences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86" y="1844824"/>
            <a:ext cx="8784976" cy="4752528"/>
          </a:xfrm>
        </p:spPr>
        <p:txBody>
          <a:bodyPr>
            <a:normAutofit fontScale="70000" lnSpcReduction="20000"/>
          </a:bodyPr>
          <a:lstStyle/>
          <a:p>
            <a:r>
              <a:rPr lang="en-GB" sz="4800" b="1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Major change / event</a:t>
            </a:r>
          </a:p>
          <a:p>
            <a:r>
              <a:rPr lang="en-GB" sz="4800" b="1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More pupils</a:t>
            </a:r>
          </a:p>
          <a:p>
            <a:r>
              <a:rPr lang="en-GB" sz="4800" b="1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New routine</a:t>
            </a:r>
          </a:p>
          <a:p>
            <a:r>
              <a:rPr lang="en-GB" sz="4800" b="1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More homework</a:t>
            </a:r>
          </a:p>
          <a:p>
            <a:r>
              <a:rPr lang="en-GB" sz="4800" b="1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Earlier start</a:t>
            </a:r>
          </a:p>
          <a:p>
            <a:r>
              <a:rPr lang="en-GB" sz="4800" b="1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More organised</a:t>
            </a:r>
          </a:p>
          <a:p>
            <a:r>
              <a:rPr lang="en-GB" sz="4800" b="1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Different teachers</a:t>
            </a:r>
          </a:p>
          <a:p>
            <a:r>
              <a:rPr lang="en-GB" sz="4800" b="1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New subjects</a:t>
            </a:r>
          </a:p>
          <a:p>
            <a:r>
              <a:rPr lang="en-GB" sz="4800" b="1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New friendships</a:t>
            </a:r>
            <a:endParaRPr lang="en-GB" sz="4800" dirty="0">
              <a:solidFill>
                <a:schemeClr val="tx2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6" y="116632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48128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55780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>
                <a:latin typeface="+mn-lt"/>
                <a:cs typeface="Times New Roman" panose="02020603050405020304" pitchFamily="18" charset="0"/>
              </a:rPr>
              <a:t>The First 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86" y="1844824"/>
            <a:ext cx="8784976" cy="4752528"/>
          </a:xfrm>
        </p:spPr>
        <p:txBody>
          <a:bodyPr>
            <a:normAutofit/>
          </a:bodyPr>
          <a:lstStyle/>
          <a:p>
            <a:pPr algn="just"/>
            <a:r>
              <a:rPr lang="en-US" altLang="en-US" sz="3200" b="1" dirty="0">
                <a:solidFill>
                  <a:schemeClr val="tx2"/>
                </a:solidFill>
                <a:cs typeface="Times New Roman" panose="02020603050405020304" pitchFamily="18" charset="0"/>
              </a:rPr>
              <a:t>Tuesday 2nd September</a:t>
            </a:r>
            <a:endParaRPr lang="en-US" altLang="en-US" sz="3200" dirty="0">
              <a:solidFill>
                <a:schemeClr val="tx2"/>
              </a:solidFill>
              <a:cs typeface="Times New Roman" panose="02020603050405020304" pitchFamily="18" charset="0"/>
            </a:endParaRPr>
          </a:p>
          <a:p>
            <a:pPr algn="just"/>
            <a:endParaRPr lang="en-US" altLang="en-US" sz="3200" dirty="0">
              <a:solidFill>
                <a:schemeClr val="tx2"/>
              </a:solidFill>
              <a:cs typeface="Times New Roman" panose="02020603050405020304" pitchFamily="18" charset="0"/>
            </a:endParaRPr>
          </a:p>
          <a:p>
            <a:pPr algn="just"/>
            <a:r>
              <a:rPr lang="en-US" altLang="en-US" sz="3200" dirty="0">
                <a:solidFill>
                  <a:schemeClr val="tx2"/>
                </a:solidFill>
                <a:cs typeface="Times New Roman" panose="02020603050405020304" pitchFamily="18" charset="0"/>
              </a:rPr>
              <a:t>8.20 am 		Pupils to </a:t>
            </a:r>
            <a:r>
              <a:rPr lang="en-US" altLang="en-US" sz="3200" b="1" dirty="0">
                <a:solidFill>
                  <a:schemeClr val="tx2"/>
                </a:solidFill>
                <a:cs typeface="Times New Roman" panose="02020603050405020304" pitchFamily="18" charset="0"/>
              </a:rPr>
              <a:t>arrive</a:t>
            </a:r>
            <a:r>
              <a:rPr lang="en-US" altLang="en-US" sz="3200" dirty="0">
                <a:solidFill>
                  <a:schemeClr val="tx2"/>
                </a:solidFill>
                <a:cs typeface="Times New Roman" panose="02020603050405020304" pitchFamily="18" charset="0"/>
              </a:rPr>
              <a:t> at school</a:t>
            </a:r>
          </a:p>
          <a:p>
            <a:pPr algn="just"/>
            <a:r>
              <a:rPr lang="en-US" altLang="en-US" sz="3200" dirty="0">
                <a:solidFill>
                  <a:schemeClr val="tx2"/>
                </a:solidFill>
                <a:cs typeface="Times New Roman" panose="02020603050405020304" pitchFamily="18" charset="0"/>
              </a:rPr>
              <a:t>Start 		8.30 am – Pupils go to the hall</a:t>
            </a:r>
          </a:p>
          <a:p>
            <a:pPr algn="just"/>
            <a:r>
              <a:rPr lang="en-US" altLang="en-US" sz="3200" dirty="0">
                <a:solidFill>
                  <a:schemeClr val="tx2"/>
                </a:solidFill>
                <a:cs typeface="Times New Roman" panose="02020603050405020304" pitchFamily="18" charset="0"/>
              </a:rPr>
              <a:t>Finish 		2.45 pm</a:t>
            </a:r>
          </a:p>
          <a:p>
            <a:pPr algn="just"/>
            <a:endParaRPr lang="en-US" altLang="en-US" sz="3200" dirty="0">
              <a:solidFill>
                <a:schemeClr val="tx2"/>
              </a:solidFill>
              <a:cs typeface="Times New Roman" panose="02020603050405020304" pitchFamily="18" charset="0"/>
            </a:endParaRPr>
          </a:p>
          <a:p>
            <a:pPr algn="just"/>
            <a:r>
              <a:rPr lang="en-US" altLang="en-US" sz="3200" dirty="0">
                <a:solidFill>
                  <a:schemeClr val="tx2"/>
                </a:solidFill>
                <a:cs typeface="Times New Roman" panose="02020603050405020304" pitchFamily="18" charset="0"/>
              </a:rPr>
              <a:t>Pupils will be placed into forms and will meet their new form tutors</a:t>
            </a:r>
          </a:p>
        </p:txBody>
      </p:sp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6" y="116632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30366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55780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>
                <a:latin typeface="+mn-lt"/>
                <a:cs typeface="Times New Roman" panose="02020603050405020304" pitchFamily="18" charset="0"/>
              </a:rPr>
              <a:t>School Journey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86" y="2204864"/>
            <a:ext cx="8568870" cy="4392488"/>
          </a:xfrm>
        </p:spPr>
        <p:txBody>
          <a:bodyPr>
            <a:normAutofit fontScale="62500" lnSpcReduction="20000"/>
          </a:bodyPr>
          <a:lstStyle/>
          <a:p>
            <a:pPr marL="342900" lvl="0" indent="-342900" algn="just"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51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Walk  / Car / Bus / Train</a:t>
            </a:r>
          </a:p>
          <a:p>
            <a:pPr marL="342900" lvl="0" indent="-342900" algn="just">
              <a:buClrTx/>
              <a:buSzTx/>
              <a:buFont typeface="Arial" panose="020B0604020202020204" pitchFamily="34" charset="0"/>
              <a:buChar char="•"/>
            </a:pPr>
            <a:endParaRPr lang="en-GB" altLang="en-US" sz="5100" dirty="0">
              <a:solidFill>
                <a:schemeClr val="tx2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51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Calzaghe Bridge</a:t>
            </a:r>
          </a:p>
          <a:p>
            <a:pPr marL="342900" lvl="0" indent="-342900" algn="just">
              <a:buClrTx/>
              <a:buSzTx/>
              <a:buFont typeface="Arial" panose="020B0604020202020204" pitchFamily="34" charset="0"/>
              <a:buChar char="•"/>
            </a:pPr>
            <a:endParaRPr lang="en-GB" altLang="en-US" sz="5100" dirty="0">
              <a:solidFill>
                <a:schemeClr val="tx2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51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Cars – pick up and drop off - train station or McDonald’s car park or leisure centre</a:t>
            </a:r>
          </a:p>
          <a:p>
            <a:pPr marL="342900" lvl="0" indent="-342900" algn="just">
              <a:buClrTx/>
              <a:buSzTx/>
              <a:buFont typeface="Arial" panose="020B0604020202020204" pitchFamily="34" charset="0"/>
              <a:buChar char="•"/>
            </a:pPr>
            <a:endParaRPr lang="en-GB" altLang="en-US" sz="5100" dirty="0">
              <a:solidFill>
                <a:schemeClr val="tx2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51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Crossing and bus stops are supervised at end of day </a:t>
            </a:r>
          </a:p>
        </p:txBody>
      </p:sp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6" y="116632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7937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55780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>
                <a:latin typeface="Constantia" panose="02030602050306030303" pitchFamily="18" charset="0"/>
                <a:cs typeface="Times New Roman" panose="02020603050405020304" pitchFamily="18" charset="0"/>
              </a:rPr>
              <a:t>Lunch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86" y="1988840"/>
            <a:ext cx="8568870" cy="4608512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en-US" altLang="en-US" sz="5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About £2.50 - £ 4.00 per day</a:t>
            </a:r>
          </a:p>
          <a:p>
            <a:pPr algn="just"/>
            <a:r>
              <a:rPr lang="en-US" altLang="en-US" sz="5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Meal of the day £ 2.50 </a:t>
            </a:r>
          </a:p>
          <a:p>
            <a:pPr algn="just"/>
            <a:r>
              <a:rPr lang="en-US" altLang="en-US" sz="5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Break and lunch</a:t>
            </a:r>
          </a:p>
          <a:p>
            <a:r>
              <a:rPr lang="en-US" altLang="en-US" sz="5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Pupils pay through finger recognition machine (cashless system) – parental permission required</a:t>
            </a:r>
          </a:p>
          <a:p>
            <a:r>
              <a:rPr lang="en-US" altLang="en-US" sz="5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Pupils bring in money for the first week</a:t>
            </a:r>
          </a:p>
          <a:p>
            <a:r>
              <a:rPr lang="en-US" altLang="en-US" sz="5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Parents can add money via </a:t>
            </a:r>
            <a:r>
              <a:rPr lang="en-US" altLang="en-US" sz="5400" dirty="0" err="1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ParentPay</a:t>
            </a:r>
            <a:r>
              <a:rPr lang="en-US" altLang="en-US" sz="5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6" y="116632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96150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55780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>
                <a:latin typeface="Constantia" panose="02030602050306030303" pitchFamily="18" charset="0"/>
                <a:cs typeface="Times New Roman" panose="02020603050405020304" pitchFamily="18" charset="0"/>
              </a:rPr>
              <a:t>Mobile Phones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86" y="1988840"/>
            <a:ext cx="8568870" cy="4608512"/>
          </a:xfrm>
        </p:spPr>
        <p:txBody>
          <a:bodyPr>
            <a:normAutofit fontScale="70000" lnSpcReduction="20000"/>
          </a:bodyPr>
          <a:lstStyle/>
          <a:p>
            <a:r>
              <a:rPr lang="en-GB" altLang="en-US" sz="5400" dirty="0">
                <a:solidFill>
                  <a:schemeClr val="tx2"/>
                </a:solidFill>
                <a:cs typeface="Times New Roman" panose="02020603050405020304" pitchFamily="18" charset="0"/>
              </a:rPr>
              <a:t>NOT permitted to use mobile phones</a:t>
            </a:r>
          </a:p>
          <a:p>
            <a:r>
              <a:rPr lang="en-GB" altLang="en-US" sz="5400" dirty="0">
                <a:solidFill>
                  <a:schemeClr val="tx2"/>
                </a:solidFill>
                <a:cs typeface="Times New Roman" panose="02020603050405020304" pitchFamily="18" charset="0"/>
              </a:rPr>
              <a:t>Carried for safety</a:t>
            </a:r>
          </a:p>
          <a:p>
            <a:r>
              <a:rPr lang="en-GB" altLang="en-US" sz="5400" dirty="0">
                <a:solidFill>
                  <a:schemeClr val="tx2"/>
                </a:solidFill>
                <a:cs typeface="Times New Roman" panose="02020603050405020304" pitchFamily="18" charset="0"/>
              </a:rPr>
              <a:t>Switched off in school</a:t>
            </a:r>
          </a:p>
          <a:p>
            <a:r>
              <a:rPr lang="en-GB" altLang="en-US" sz="5400" dirty="0">
                <a:solidFill>
                  <a:schemeClr val="tx2"/>
                </a:solidFill>
                <a:cs typeface="Times New Roman" panose="02020603050405020304" pitchFamily="18" charset="0"/>
              </a:rPr>
              <a:t>Kept in bags</a:t>
            </a:r>
          </a:p>
          <a:p>
            <a:r>
              <a:rPr lang="en-GB" altLang="en-US" sz="5400" dirty="0">
                <a:solidFill>
                  <a:schemeClr val="tx2"/>
                </a:solidFill>
                <a:cs typeface="Times New Roman" panose="02020603050405020304" pitchFamily="18" charset="0"/>
              </a:rPr>
              <a:t>Pupils’ responsibility</a:t>
            </a:r>
          </a:p>
          <a:p>
            <a:r>
              <a:rPr lang="en-GB" altLang="en-US" sz="5400" dirty="0">
                <a:solidFill>
                  <a:schemeClr val="tx2"/>
                </a:solidFill>
                <a:cs typeface="Times New Roman" panose="02020603050405020304" pitchFamily="18" charset="0"/>
              </a:rPr>
              <a:t>Confiscated if used inappropriately</a:t>
            </a:r>
          </a:p>
          <a:p>
            <a:r>
              <a:rPr lang="en-GB" altLang="en-US" sz="5400" dirty="0">
                <a:solidFill>
                  <a:schemeClr val="tx2"/>
                </a:solidFill>
                <a:cs typeface="Times New Roman" panose="02020603050405020304" pitchFamily="18" charset="0"/>
              </a:rPr>
              <a:t>Persistent use  – parents to collect</a:t>
            </a:r>
          </a:p>
          <a:p>
            <a:pPr marL="0" indent="0">
              <a:buNone/>
            </a:pPr>
            <a:endParaRPr lang="en-US" altLang="en-US" sz="5400" dirty="0">
              <a:solidFill>
                <a:schemeClr val="tx2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6" y="116632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31010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32" y="35210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latin typeface="Constantia" panose="02030602050306030303" pitchFamily="18" charset="0"/>
                <a:cs typeface="Times New Roman" panose="02020603050405020304" pitchFamily="18" charset="0"/>
              </a:rPr>
              <a:t>Uniform and Suppliers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86" y="1844824"/>
            <a:ext cx="8568870" cy="4752528"/>
          </a:xfrm>
        </p:spPr>
        <p:txBody>
          <a:bodyPr>
            <a:normAutofit fontScale="62500" lnSpcReduction="20000"/>
          </a:bodyPr>
          <a:lstStyle/>
          <a:p>
            <a:r>
              <a:rPr lang="en-GB" altLang="en-US" sz="5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Morgan Sports, </a:t>
            </a:r>
            <a:r>
              <a:rPr lang="en-GB" altLang="en-US" sz="5400" dirty="0" err="1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Crosskeys</a:t>
            </a:r>
            <a:endParaRPr lang="en-GB" altLang="en-US" sz="5400" dirty="0">
              <a:solidFill>
                <a:schemeClr val="tx2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endParaRPr lang="en-GB" altLang="en-US" sz="5400" dirty="0">
              <a:solidFill>
                <a:schemeClr val="tx2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r>
              <a:rPr lang="en-GB" altLang="en-US" sz="5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Regis, </a:t>
            </a:r>
            <a:r>
              <a:rPr lang="en-GB" altLang="en-US" sz="5400" dirty="0" err="1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Newbridge</a:t>
            </a:r>
            <a:endParaRPr lang="en-GB" altLang="en-US" sz="5400" dirty="0">
              <a:solidFill>
                <a:schemeClr val="tx2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altLang="en-US" sz="5400" dirty="0">
              <a:solidFill>
                <a:schemeClr val="tx2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r>
              <a:rPr lang="en-GB" altLang="en-US" sz="5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Preloved uniform shop</a:t>
            </a:r>
            <a:r>
              <a:rPr lang="en-GB" altLang="en-US" sz="5400" dirty="0">
                <a:solidFill>
                  <a:schemeClr val="tx2"/>
                </a:solidFill>
                <a:latin typeface="Constantia" panose="02030602050306030303" pitchFamily="18" charset="0"/>
              </a:rPr>
              <a:t>  </a:t>
            </a:r>
            <a:endParaRPr lang="en-GB" altLang="en-US" sz="5400" dirty="0">
              <a:solidFill>
                <a:schemeClr val="tx2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endParaRPr lang="en-GB" altLang="en-US" sz="5400" dirty="0">
              <a:solidFill>
                <a:schemeClr val="tx2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r>
              <a:rPr lang="en-GB" altLang="en-US" sz="5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See our uniform list</a:t>
            </a:r>
          </a:p>
          <a:p>
            <a:endParaRPr lang="en-GB" altLang="en-US" sz="5400" dirty="0">
              <a:solidFill>
                <a:schemeClr val="tx2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r>
              <a:rPr lang="en-GB" altLang="en-US" sz="5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Includes P.E. kit</a:t>
            </a:r>
          </a:p>
          <a:p>
            <a:endParaRPr lang="en-GB" altLang="en-US" sz="5400" dirty="0">
              <a:solidFill>
                <a:schemeClr val="tx2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78" y="131520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5364088" y="3573016"/>
            <a:ext cx="2968040" cy="2429008"/>
            <a:chOff x="4873557" y="3235569"/>
            <a:chExt cx="2931322" cy="2406415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767" t="24563" r="29437" b="5106"/>
            <a:stretch/>
          </p:blipFill>
          <p:spPr bwMode="auto">
            <a:xfrm>
              <a:off x="6732240" y="3235569"/>
              <a:ext cx="1072639" cy="2406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3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090" t="32633" r="50980" b="9765"/>
            <a:stretch/>
          </p:blipFill>
          <p:spPr bwMode="auto">
            <a:xfrm>
              <a:off x="4873557" y="3235569"/>
              <a:ext cx="935190" cy="2399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340" t="36106" r="22410" b="7847"/>
            <a:stretch/>
          </p:blipFill>
          <p:spPr bwMode="auto">
            <a:xfrm>
              <a:off x="5808747" y="3235569"/>
              <a:ext cx="939663" cy="2400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665465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1635" y="33722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GB" sz="4000" b="1" dirty="0">
                <a:latin typeface="Constantia" panose="02030602050306030303" pitchFamily="18" charset="0"/>
                <a:cs typeface="Times New Roman" panose="02020603050405020304" pitchFamily="18" charset="0"/>
              </a:rPr>
              <a:t>Start of Term Parents’ Pack</a:t>
            </a:r>
          </a:p>
        </p:txBody>
      </p:sp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6" y="116632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07624"/>
            <a:ext cx="7272808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26022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46029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>
                <a:latin typeface="Constantia" panose="02030602050306030303" pitchFamily="18" charset="0"/>
                <a:cs typeface="Times New Roman" panose="02020603050405020304" pitchFamily="18" charset="0"/>
              </a:rPr>
              <a:t>Pupil Planners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86" y="1682160"/>
            <a:ext cx="8568870" cy="2106880"/>
          </a:xfrm>
        </p:spPr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en-GB" sz="38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Timetable for each pupil / form </a:t>
            </a:r>
          </a:p>
          <a:p>
            <a:pPr>
              <a:defRPr/>
            </a:pPr>
            <a:r>
              <a:rPr lang="en-GB" sz="38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Space to record homework on a daily basis</a:t>
            </a:r>
          </a:p>
          <a:p>
            <a:pPr>
              <a:defRPr/>
            </a:pPr>
            <a:r>
              <a:rPr lang="en-GB" sz="38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Notes pages </a:t>
            </a:r>
          </a:p>
          <a:p>
            <a:pPr>
              <a:defRPr/>
            </a:pPr>
            <a:r>
              <a:rPr lang="en-GB" sz="38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Parents’ weekly signing page / message page </a:t>
            </a:r>
          </a:p>
        </p:txBody>
      </p:sp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6" y="116632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89040"/>
            <a:ext cx="8096250" cy="270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51251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3722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>
                <a:latin typeface="Constantia" panose="02030602050306030303" pitchFamily="18" charset="0"/>
                <a:cs typeface="Times New Roman" panose="02020603050405020304" pitchFamily="18" charset="0"/>
              </a:rPr>
              <a:t>Class Charts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86" y="1484784"/>
            <a:ext cx="8568870" cy="2304256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sz="2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Records positive behaviour and rewards </a:t>
            </a:r>
          </a:p>
          <a:p>
            <a:pPr marL="0" indent="0">
              <a:buNone/>
              <a:defRPr/>
            </a:pPr>
            <a:r>
              <a:rPr lang="en-GB" sz="2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   (good work/ kindness/ Pupil of the Week)</a:t>
            </a:r>
          </a:p>
          <a:p>
            <a:pPr>
              <a:defRPr/>
            </a:pPr>
            <a:r>
              <a:rPr lang="en-GB" sz="2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Tracks homework set </a:t>
            </a:r>
          </a:p>
          <a:p>
            <a:pPr>
              <a:defRPr/>
            </a:pPr>
            <a:r>
              <a:rPr lang="en-GB" sz="2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Monitor behaviour, attendance and punctuality</a:t>
            </a:r>
          </a:p>
          <a:p>
            <a:pPr>
              <a:defRPr/>
            </a:pPr>
            <a:r>
              <a:rPr lang="en-GB" sz="2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Timetables can be viewed</a:t>
            </a:r>
          </a:p>
          <a:p>
            <a:pPr>
              <a:defRPr/>
            </a:pPr>
            <a:r>
              <a:rPr lang="en-GB" sz="24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Parents and pupils can download the app and monitor these things on phones/tablets</a:t>
            </a:r>
          </a:p>
        </p:txBody>
      </p:sp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6" y="116632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199" t="17462" r="14952" b="25839"/>
          <a:stretch/>
        </p:blipFill>
        <p:spPr>
          <a:xfrm>
            <a:off x="179512" y="4858440"/>
            <a:ext cx="3500050" cy="18651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29531" t="15932" r="18889" b="16169"/>
          <a:stretch/>
        </p:blipFill>
        <p:spPr>
          <a:xfrm>
            <a:off x="3679562" y="4858441"/>
            <a:ext cx="2518925" cy="186515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/>
          <a:srcRect l="27168" t="24500" r="16526" b="4802"/>
          <a:stretch/>
        </p:blipFill>
        <p:spPr>
          <a:xfrm>
            <a:off x="6198487" y="4858440"/>
            <a:ext cx="2640768" cy="1865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4985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3722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>
                <a:latin typeface="Constantia" panose="02030602050306030303" pitchFamily="18" charset="0"/>
                <a:cs typeface="Times New Roman" panose="02020603050405020304" pitchFamily="18" charset="0"/>
              </a:rPr>
              <a:t>Timetable</a:t>
            </a:r>
          </a:p>
        </p:txBody>
      </p:sp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6" y="116632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5199" t="17462" r="14952" b="25839"/>
          <a:stretch/>
        </p:blipFill>
        <p:spPr>
          <a:xfrm>
            <a:off x="179511" y="1700808"/>
            <a:ext cx="8648073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2847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3722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5400" b="1" dirty="0">
                <a:latin typeface="Constantia" panose="02030602050306030303" pitchFamily="18" charset="0"/>
                <a:cs typeface="Times New Roman" panose="02020603050405020304" pitchFamily="18" charset="0"/>
              </a:rPr>
              <a:t>B    Behaviour Breakdown</a:t>
            </a:r>
          </a:p>
        </p:txBody>
      </p:sp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6" y="116632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27168" t="24500" r="16526" b="4802"/>
          <a:stretch/>
        </p:blipFill>
        <p:spPr>
          <a:xfrm>
            <a:off x="827584" y="1611288"/>
            <a:ext cx="7406376" cy="498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2142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55780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>
                <a:latin typeface="Constantia" panose="02030602050306030303" pitchFamily="18" charset="0"/>
                <a:cs typeface="Times New Roman" panose="02020603050405020304" pitchFamily="18" charset="0"/>
              </a:rPr>
              <a:t>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86" y="2132856"/>
            <a:ext cx="8568870" cy="4248472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en-GB" sz="40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Contact the Form Tutor -  phone, email or planner</a:t>
            </a:r>
          </a:p>
          <a:p>
            <a:pPr>
              <a:defRPr/>
            </a:pPr>
            <a:r>
              <a:rPr lang="en-GB" sz="40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Contact the Progress Leader  - school office / email</a:t>
            </a:r>
          </a:p>
          <a:p>
            <a:pPr>
              <a:defRPr/>
            </a:pPr>
            <a:r>
              <a:rPr lang="en-GB" sz="40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Raise concerns with the school directly – avoid social media</a:t>
            </a:r>
          </a:p>
          <a:p>
            <a:pPr>
              <a:defRPr/>
            </a:pPr>
            <a:r>
              <a:rPr lang="en-GB" sz="40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Two way information via our school apps (</a:t>
            </a:r>
            <a:r>
              <a:rPr lang="en-GB" sz="4000" dirty="0" err="1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MyEd</a:t>
            </a:r>
            <a:r>
              <a:rPr lang="en-GB" sz="40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defRPr/>
            </a:pPr>
            <a:r>
              <a:rPr lang="en-GB" sz="40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Parents Evening- Spring Term</a:t>
            </a:r>
          </a:p>
          <a:p>
            <a:pPr>
              <a:defRPr/>
            </a:pPr>
            <a:r>
              <a:rPr lang="en-GB" sz="40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School email: newca@caerphilly.gov.uk</a:t>
            </a:r>
          </a:p>
        </p:txBody>
      </p:sp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6" y="116632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01532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3722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>
                <a:latin typeface="Constantia" panose="02030602050306030303" pitchFamily="18" charset="0"/>
                <a:cs typeface="Times New Roman" panose="02020603050405020304" pitchFamily="18" charset="0"/>
              </a:rPr>
              <a:t>Subjects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86" y="1916832"/>
            <a:ext cx="8568870" cy="4680520"/>
          </a:xfrm>
        </p:spPr>
        <p:txBody>
          <a:bodyPr>
            <a:normAutofit fontScale="62500" lnSpcReduction="20000"/>
          </a:bodyPr>
          <a:lstStyle/>
          <a:p>
            <a:r>
              <a:rPr lang="en-GB" altLang="en-US" sz="40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Second year of the new curriculum</a:t>
            </a:r>
          </a:p>
          <a:p>
            <a:r>
              <a:rPr lang="en-GB" altLang="en-US" sz="40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Pupils will be taught in distinct subject areas</a:t>
            </a:r>
          </a:p>
          <a:p>
            <a:r>
              <a:rPr lang="en-GB" altLang="en-US" sz="40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5 lessons per day </a:t>
            </a:r>
          </a:p>
          <a:p>
            <a:r>
              <a:rPr lang="en-GB" altLang="en-US" sz="40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Deepening of links between subjects across the school</a:t>
            </a:r>
          </a:p>
          <a:p>
            <a:pPr marL="0" indent="0">
              <a:buNone/>
            </a:pPr>
            <a:endParaRPr lang="en-GB" altLang="en-US" sz="4000" dirty="0">
              <a:solidFill>
                <a:schemeClr val="tx2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r>
              <a:rPr lang="en-GB" altLang="en-US" sz="40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Areas of Learning:</a:t>
            </a:r>
          </a:p>
          <a:p>
            <a:pPr marL="0" indent="0">
              <a:buNone/>
            </a:pPr>
            <a:r>
              <a:rPr lang="en-GB" altLang="en-US" sz="40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	Language Literacy &amp; Communication</a:t>
            </a:r>
          </a:p>
          <a:p>
            <a:pPr marL="0" indent="0">
              <a:buNone/>
            </a:pPr>
            <a:r>
              <a:rPr lang="en-GB" altLang="en-US" sz="40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	Mathematics and Numeracy</a:t>
            </a:r>
          </a:p>
          <a:p>
            <a:pPr marL="0" indent="0">
              <a:buNone/>
            </a:pPr>
            <a:r>
              <a:rPr lang="en-GB" altLang="en-US" sz="40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	Science and Technology</a:t>
            </a:r>
          </a:p>
          <a:p>
            <a:pPr marL="0" indent="0">
              <a:buNone/>
            </a:pPr>
            <a:r>
              <a:rPr lang="en-GB" altLang="en-US" sz="40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	Humanities</a:t>
            </a:r>
          </a:p>
          <a:p>
            <a:pPr marL="0" indent="0">
              <a:buNone/>
            </a:pPr>
            <a:r>
              <a:rPr lang="en-GB" altLang="en-US" sz="40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	Expressive Arts</a:t>
            </a:r>
          </a:p>
          <a:p>
            <a:pPr marL="0" indent="0">
              <a:buNone/>
            </a:pPr>
            <a:r>
              <a:rPr lang="en-GB" altLang="en-US" sz="40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	Health &amp; Wellbeing</a:t>
            </a:r>
            <a:endParaRPr lang="en-US" altLang="en-US" sz="2800" dirty="0">
              <a:solidFill>
                <a:schemeClr val="tx2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6" y="116632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534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3722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>
                <a:latin typeface="Constantia" panose="02030602050306030303" pitchFamily="18" charset="0"/>
                <a:cs typeface="Times New Roman" panose="02020603050405020304" pitchFamily="18" charset="0"/>
              </a:rPr>
              <a:t>    Merits and 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86" y="1700807"/>
            <a:ext cx="8568870" cy="5009813"/>
          </a:xfrm>
        </p:spPr>
        <p:txBody>
          <a:bodyPr>
            <a:normAutofit fontScale="62500" lnSpcReduction="20000"/>
          </a:bodyPr>
          <a:lstStyle/>
          <a:p>
            <a:pPr>
              <a:defRPr/>
            </a:pPr>
            <a:r>
              <a:rPr lang="en-GB" sz="4000" dirty="0">
                <a:solidFill>
                  <a:schemeClr val="tx2"/>
                </a:solidFill>
                <a:latin typeface="Constantia" panose="02030602050306030303" pitchFamily="18" charset="0"/>
              </a:rPr>
              <a:t>Gain merits for good work, homework, effort, citizenship e.g. kindness to others </a:t>
            </a:r>
          </a:p>
          <a:p>
            <a:pPr marL="0" indent="0">
              <a:buNone/>
              <a:defRPr/>
            </a:pPr>
            <a:endParaRPr lang="en-GB" sz="4000" dirty="0">
              <a:solidFill>
                <a:schemeClr val="tx2"/>
              </a:solidFill>
              <a:latin typeface="Constantia" panose="02030602050306030303" pitchFamily="18" charset="0"/>
            </a:endParaRPr>
          </a:p>
          <a:p>
            <a:pPr>
              <a:defRPr/>
            </a:pPr>
            <a:r>
              <a:rPr lang="en-GB" sz="4000" dirty="0">
                <a:solidFill>
                  <a:schemeClr val="tx2"/>
                </a:solidFill>
                <a:latin typeface="Constantia" panose="02030602050306030303" pitchFamily="18" charset="0"/>
              </a:rPr>
              <a:t>Positive Points on </a:t>
            </a:r>
            <a:r>
              <a:rPr lang="en-GB" sz="4000" dirty="0" err="1">
                <a:solidFill>
                  <a:schemeClr val="tx2"/>
                </a:solidFill>
                <a:latin typeface="Constantia" panose="02030602050306030303" pitchFamily="18" charset="0"/>
              </a:rPr>
              <a:t>Classcharts</a:t>
            </a:r>
            <a:r>
              <a:rPr lang="en-GB" sz="4000" dirty="0">
                <a:solidFill>
                  <a:schemeClr val="tx2"/>
                </a:solidFill>
                <a:latin typeface="Constantia" panose="02030602050306030303" pitchFamily="18" charset="0"/>
              </a:rPr>
              <a:t>  </a:t>
            </a:r>
          </a:p>
          <a:p>
            <a:pPr>
              <a:defRPr/>
            </a:pPr>
            <a:endParaRPr lang="en-GB" sz="4000" dirty="0">
              <a:solidFill>
                <a:schemeClr val="tx2"/>
              </a:solidFill>
              <a:latin typeface="Constantia" panose="02030602050306030303" pitchFamily="18" charset="0"/>
            </a:endParaRPr>
          </a:p>
          <a:p>
            <a:pPr>
              <a:defRPr/>
            </a:pPr>
            <a:r>
              <a:rPr lang="en-GB" sz="4000" dirty="0">
                <a:solidFill>
                  <a:schemeClr val="tx2"/>
                </a:solidFill>
                <a:latin typeface="Constantia" panose="02030602050306030303" pitchFamily="18" charset="0"/>
              </a:rPr>
              <a:t>Certificates for number of merits </a:t>
            </a:r>
          </a:p>
          <a:p>
            <a:pPr marL="0" indent="0">
              <a:buNone/>
              <a:defRPr/>
            </a:pPr>
            <a:r>
              <a:rPr lang="en-GB" sz="4000" dirty="0">
                <a:solidFill>
                  <a:schemeClr val="tx2"/>
                </a:solidFill>
                <a:latin typeface="Constantia" panose="02030602050306030303" pitchFamily="18" charset="0"/>
              </a:rPr>
              <a:t>   gained </a:t>
            </a:r>
          </a:p>
          <a:p>
            <a:pPr>
              <a:defRPr/>
            </a:pPr>
            <a:endParaRPr lang="en-GB" sz="4000" dirty="0">
              <a:solidFill>
                <a:schemeClr val="tx2"/>
              </a:solidFill>
              <a:latin typeface="Constantia" panose="02030602050306030303" pitchFamily="18" charset="0"/>
            </a:endParaRPr>
          </a:p>
          <a:p>
            <a:pPr>
              <a:defRPr/>
            </a:pPr>
            <a:r>
              <a:rPr lang="en-GB" sz="4000" dirty="0">
                <a:solidFill>
                  <a:schemeClr val="tx2"/>
                </a:solidFill>
                <a:latin typeface="Constantia" panose="02030602050306030303" pitchFamily="18" charset="0"/>
              </a:rPr>
              <a:t>Bronze, Silver, Gold, Pearl, Platinum </a:t>
            </a:r>
            <a:r>
              <a:rPr lang="en-GB" sz="4000" dirty="0" err="1">
                <a:solidFill>
                  <a:schemeClr val="tx2"/>
                </a:solidFill>
                <a:latin typeface="Constantia" panose="02030602050306030303" pitchFamily="18" charset="0"/>
              </a:rPr>
              <a:t>etc</a:t>
            </a:r>
            <a:r>
              <a:rPr lang="en-GB" sz="4000" dirty="0">
                <a:solidFill>
                  <a:schemeClr val="tx2"/>
                </a:solidFill>
                <a:latin typeface="Constantia" panose="02030602050306030303" pitchFamily="18" charset="0"/>
              </a:rPr>
              <a:t> </a:t>
            </a:r>
          </a:p>
          <a:p>
            <a:pPr>
              <a:defRPr/>
            </a:pPr>
            <a:endParaRPr lang="en-GB" sz="4000" dirty="0">
              <a:solidFill>
                <a:schemeClr val="tx2"/>
              </a:solidFill>
              <a:latin typeface="Constantia" panose="02030602050306030303" pitchFamily="18" charset="0"/>
            </a:endParaRPr>
          </a:p>
          <a:p>
            <a:pPr>
              <a:defRPr/>
            </a:pPr>
            <a:r>
              <a:rPr lang="en-GB" sz="4000" dirty="0">
                <a:solidFill>
                  <a:schemeClr val="tx2"/>
                </a:solidFill>
                <a:latin typeface="Constantia" panose="02030602050306030303" pitchFamily="18" charset="0"/>
              </a:rPr>
              <a:t>Attendance rewards</a:t>
            </a:r>
          </a:p>
          <a:p>
            <a:pPr marL="0" indent="0">
              <a:buNone/>
              <a:defRPr/>
            </a:pPr>
            <a:endParaRPr lang="en-GB" sz="4000" dirty="0">
              <a:solidFill>
                <a:schemeClr val="tx2"/>
              </a:solidFill>
              <a:latin typeface="Constantia" panose="02030602050306030303" pitchFamily="18" charset="0"/>
            </a:endParaRPr>
          </a:p>
          <a:p>
            <a:pPr>
              <a:defRPr/>
            </a:pPr>
            <a:r>
              <a:rPr lang="en-GB" sz="4000" dirty="0">
                <a:solidFill>
                  <a:schemeClr val="tx2"/>
                </a:solidFill>
                <a:latin typeface="Constantia" panose="02030602050306030303" pitchFamily="18" charset="0"/>
              </a:rPr>
              <a:t>Postcards </a:t>
            </a:r>
          </a:p>
        </p:txBody>
      </p:sp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6" y="116632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15" t="5048" r="14931" b="4972"/>
          <a:stretch/>
        </p:blipFill>
        <p:spPr bwMode="auto">
          <a:xfrm rot="5400000">
            <a:off x="5960221" y="2061128"/>
            <a:ext cx="1530584" cy="2106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66" t="6206" r="21589" b="2917"/>
          <a:stretch/>
        </p:blipFill>
        <p:spPr bwMode="auto">
          <a:xfrm rot="5400000">
            <a:off x="6956757" y="2689131"/>
            <a:ext cx="1625436" cy="2380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008" r="28298"/>
          <a:stretch/>
        </p:blipFill>
        <p:spPr bwMode="auto">
          <a:xfrm>
            <a:off x="7020272" y="4826098"/>
            <a:ext cx="1841259" cy="1814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31661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3722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>
                <a:latin typeface="Constantia" panose="02030602050306030303" pitchFamily="18" charset="0"/>
                <a:cs typeface="Times New Roman" panose="02020603050405020304" pitchFamily="18" charset="0"/>
              </a:rPr>
              <a:t>    Interim Repots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0249358"/>
              </p:ext>
            </p:extLst>
          </p:nvPr>
        </p:nvGraphicFramePr>
        <p:xfrm>
          <a:off x="395537" y="1988840"/>
          <a:ext cx="8280918" cy="41764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55709">
                  <a:extLst>
                    <a:ext uri="{9D8B030D-6E8A-4147-A177-3AD203B41FA5}">
                      <a16:colId xmlns:a16="http://schemas.microsoft.com/office/drawing/2014/main" val="1091542861"/>
                    </a:ext>
                  </a:extLst>
                </a:gridCol>
                <a:gridCol w="1655709">
                  <a:extLst>
                    <a:ext uri="{9D8B030D-6E8A-4147-A177-3AD203B41FA5}">
                      <a16:colId xmlns:a16="http://schemas.microsoft.com/office/drawing/2014/main" val="4224282653"/>
                    </a:ext>
                  </a:extLst>
                </a:gridCol>
                <a:gridCol w="1656500">
                  <a:extLst>
                    <a:ext uri="{9D8B030D-6E8A-4147-A177-3AD203B41FA5}">
                      <a16:colId xmlns:a16="http://schemas.microsoft.com/office/drawing/2014/main" val="958050625"/>
                    </a:ext>
                  </a:extLst>
                </a:gridCol>
                <a:gridCol w="1656500">
                  <a:extLst>
                    <a:ext uri="{9D8B030D-6E8A-4147-A177-3AD203B41FA5}">
                      <a16:colId xmlns:a16="http://schemas.microsoft.com/office/drawing/2014/main" val="3959471895"/>
                    </a:ext>
                  </a:extLst>
                </a:gridCol>
                <a:gridCol w="1656500">
                  <a:extLst>
                    <a:ext uri="{9D8B030D-6E8A-4147-A177-3AD203B41FA5}">
                      <a16:colId xmlns:a16="http://schemas.microsoft.com/office/drawing/2014/main" val="2896380584"/>
                    </a:ext>
                  </a:extLst>
                </a:gridCol>
              </a:tblGrid>
              <a:tr h="6040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</a:rPr>
                        <a:t>Subject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Subject Attainments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Skills Attainment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Effort in Class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Homework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81219588"/>
                  </a:ext>
                </a:extLst>
              </a:tr>
              <a:tr h="10878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</a:rPr>
                        <a:t>English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</a:rPr>
                        <a:t>In Line with Expectation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In Line with Expectation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(Literacy)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Good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Good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34645449"/>
                  </a:ext>
                </a:extLst>
              </a:tr>
              <a:tr h="10878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</a:rPr>
                        <a:t>Mathematics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In Line with Expectation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In Line with Expectation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(Numeracy)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Good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Good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03830531"/>
                  </a:ext>
                </a:extLst>
              </a:tr>
              <a:tr h="139671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</a:rPr>
                        <a:t>Science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Exceeding Expectation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Exceeding Expectation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(Digital Competency)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Excellent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</a:rPr>
                        <a:t>Excellent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97122605"/>
                  </a:ext>
                </a:extLst>
              </a:tr>
            </a:tbl>
          </a:graphicData>
        </a:graphic>
      </p:graphicFrame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6" y="116632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96523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3722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>
                <a:latin typeface="Constantia" panose="02030602050306030303" pitchFamily="18" charset="0"/>
                <a:cs typeface="Times New Roman" panose="02020603050405020304" pitchFamily="18" charset="0"/>
              </a:rPr>
              <a:t>Interventions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86" y="1916832"/>
            <a:ext cx="8568870" cy="4680520"/>
          </a:xfrm>
        </p:spPr>
        <p:txBody>
          <a:bodyPr>
            <a:normAutofit lnSpcReduction="10000"/>
          </a:bodyPr>
          <a:lstStyle/>
          <a:p>
            <a:pPr algn="just"/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Academic information received from primary schools</a:t>
            </a:r>
          </a:p>
          <a:p>
            <a:pPr algn="just"/>
            <a:endParaRPr lang="en-GB" alt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Additional assessments in Autumn Term</a:t>
            </a:r>
          </a:p>
          <a:p>
            <a:pPr lvl="6"/>
            <a:r>
              <a:rPr lang="en-GB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Reading</a:t>
            </a:r>
          </a:p>
          <a:p>
            <a:pPr lvl="6"/>
            <a:r>
              <a:rPr lang="en-GB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Spelling</a:t>
            </a:r>
          </a:p>
          <a:p>
            <a:pPr lvl="6"/>
            <a:r>
              <a:rPr lang="en-GB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Numeracy</a:t>
            </a:r>
          </a:p>
          <a:p>
            <a:pPr lvl="6" algn="just"/>
            <a:endParaRPr lang="en-GB" alt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Results of these will determine selection for Literacy and / or Numeracy intervention</a:t>
            </a:r>
          </a:p>
          <a:p>
            <a:pPr algn="just"/>
            <a:endParaRPr lang="en-GB" alt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will be notified via letter </a:t>
            </a:r>
          </a:p>
        </p:txBody>
      </p:sp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6" y="116632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52546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8499" y="33722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>
                <a:latin typeface="Constantia" panose="02030602050306030303" pitchFamily="18" charset="0"/>
                <a:cs typeface="Times New Roman" panose="02020603050405020304" pitchFamily="18" charset="0"/>
              </a:rPr>
              <a:t>    Types of Intervention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86" y="1700807"/>
            <a:ext cx="8568870" cy="500981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en-GB" altLang="en-US" sz="3200" dirty="0">
              <a:solidFill>
                <a:schemeClr val="tx2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6" y="116632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val 5"/>
          <p:cNvSpPr/>
          <p:nvPr/>
        </p:nvSpPr>
        <p:spPr>
          <a:xfrm>
            <a:off x="179512" y="1730152"/>
            <a:ext cx="2160240" cy="1800200"/>
          </a:xfrm>
          <a:prstGeom prst="ellipse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Catch up Literacy</a:t>
            </a:r>
          </a:p>
        </p:txBody>
      </p:sp>
      <p:sp>
        <p:nvSpPr>
          <p:cNvPr id="7" name="Oval 6"/>
          <p:cNvSpPr/>
          <p:nvPr/>
        </p:nvSpPr>
        <p:spPr>
          <a:xfrm>
            <a:off x="2073276" y="2924944"/>
            <a:ext cx="2160240" cy="1800200"/>
          </a:xfrm>
          <a:prstGeom prst="ellipse">
            <a:avLst/>
          </a:prstGeom>
          <a:solidFill>
            <a:srgbClr val="C0504D">
              <a:lumMod val="75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Spelling</a:t>
            </a:r>
          </a:p>
        </p:txBody>
      </p:sp>
      <p:sp>
        <p:nvSpPr>
          <p:cNvPr id="9" name="Oval 8"/>
          <p:cNvSpPr/>
          <p:nvPr/>
        </p:nvSpPr>
        <p:spPr>
          <a:xfrm>
            <a:off x="3460144" y="1441667"/>
            <a:ext cx="3036296" cy="1800200"/>
          </a:xfrm>
          <a:prstGeom prst="ellipse">
            <a:avLst/>
          </a:prstGeom>
          <a:solidFill>
            <a:srgbClr val="F79646">
              <a:lumMod val="5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Registration Numeracy</a:t>
            </a:r>
          </a:p>
        </p:txBody>
      </p:sp>
      <p:sp>
        <p:nvSpPr>
          <p:cNvPr id="10" name="Oval 9"/>
          <p:cNvSpPr/>
          <p:nvPr/>
        </p:nvSpPr>
        <p:spPr>
          <a:xfrm>
            <a:off x="6408204" y="2630252"/>
            <a:ext cx="2160240" cy="1800200"/>
          </a:xfrm>
          <a:prstGeom prst="ellipse">
            <a:avLst/>
          </a:prstGeom>
          <a:solidFill>
            <a:srgbClr val="9BBB59">
              <a:lumMod val="75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Literacy groups</a:t>
            </a:r>
          </a:p>
        </p:txBody>
      </p:sp>
      <p:sp>
        <p:nvSpPr>
          <p:cNvPr id="11" name="Oval 10"/>
          <p:cNvSpPr/>
          <p:nvPr/>
        </p:nvSpPr>
        <p:spPr>
          <a:xfrm>
            <a:off x="179512" y="4797152"/>
            <a:ext cx="2304256" cy="1800200"/>
          </a:xfrm>
          <a:prstGeom prst="ellipse">
            <a:avLst/>
          </a:prstGeom>
          <a:solidFill>
            <a:srgbClr val="EEECE1">
              <a:lumMod val="25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5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Numeracy groups</a:t>
            </a:r>
          </a:p>
        </p:txBody>
      </p:sp>
      <p:sp>
        <p:nvSpPr>
          <p:cNvPr id="12" name="Oval 11"/>
          <p:cNvSpPr/>
          <p:nvPr/>
        </p:nvSpPr>
        <p:spPr>
          <a:xfrm>
            <a:off x="2613336" y="4797152"/>
            <a:ext cx="3240360" cy="1800200"/>
          </a:xfrm>
          <a:prstGeom prst="ellipse">
            <a:avLst/>
          </a:prstGeom>
          <a:solidFill>
            <a:sysClr val="window" lastClr="FFFFFF">
              <a:lumMod val="50000"/>
            </a:sys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Registration Readers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012160" y="4749465"/>
            <a:ext cx="2952328" cy="189557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onstantia" panose="02030602050306030303" pitchFamily="18" charset="0"/>
              </a:rPr>
              <a:t>Progress measured in the Spring Term</a:t>
            </a:r>
          </a:p>
        </p:txBody>
      </p:sp>
    </p:spTree>
    <p:extLst>
      <p:ext uri="{BB962C8B-B14F-4D97-AF65-F5344CB8AC3E}">
        <p14:creationId xmlns:p14="http://schemas.microsoft.com/office/powerpoint/2010/main" val="2652918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76470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latin typeface="Constantia" panose="02030602050306030303" pitchFamily="18" charset="0"/>
                <a:cs typeface="Times New Roman" panose="02020603050405020304" pitchFamily="18" charset="0"/>
              </a:rPr>
              <a:t>    Wellbeing Intervention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86" y="2204864"/>
            <a:ext cx="8568870" cy="4320480"/>
          </a:xfrm>
        </p:spPr>
        <p:txBody>
          <a:bodyPr>
            <a:noAutofit/>
          </a:bodyPr>
          <a:lstStyle/>
          <a:p>
            <a:pPr algn="just"/>
            <a:r>
              <a:rPr lang="en-GB" altLang="en-US" sz="32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Support from Pastoral Team</a:t>
            </a:r>
          </a:p>
          <a:p>
            <a:pPr algn="just"/>
            <a:r>
              <a:rPr lang="en-GB" altLang="en-US" sz="32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Wellbeing Mentors</a:t>
            </a:r>
          </a:p>
          <a:p>
            <a:pPr algn="just"/>
            <a:r>
              <a:rPr lang="en-GB" altLang="en-US" sz="32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CAHMS group sessions</a:t>
            </a:r>
          </a:p>
          <a:p>
            <a:pPr algn="just"/>
            <a:r>
              <a:rPr lang="en-GB" altLang="en-US" sz="32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Wellbeing groups and 1:1 sessions</a:t>
            </a:r>
          </a:p>
          <a:p>
            <a:pPr algn="just"/>
            <a:r>
              <a:rPr lang="en-GB" altLang="en-US" sz="32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School Counsellor</a:t>
            </a:r>
          </a:p>
          <a:p>
            <a:pPr algn="just"/>
            <a:r>
              <a:rPr lang="en-GB" altLang="en-US" sz="32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Family Engagement Officer</a:t>
            </a:r>
          </a:p>
          <a:p>
            <a:pPr algn="just"/>
            <a:r>
              <a:rPr lang="en-GB" altLang="en-US" sz="32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Education Welfare Officer</a:t>
            </a:r>
          </a:p>
        </p:txBody>
      </p:sp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6" y="116632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23089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200" y="76470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>
                <a:latin typeface="Constantia" panose="02030602050306030303" pitchFamily="18" charset="0"/>
                <a:cs typeface="Times New Roman" panose="02020603050405020304" pitchFamily="18" charset="0"/>
              </a:rPr>
              <a:t>    School Life and 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86" y="2060848"/>
            <a:ext cx="8568870" cy="44644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altLang="en-US" sz="2800" i="1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The more you take part, the more you enjoy, </a:t>
            </a:r>
          </a:p>
          <a:p>
            <a:pPr marL="0" indent="0" algn="ctr">
              <a:buNone/>
            </a:pPr>
            <a:r>
              <a:rPr lang="en-GB" altLang="en-US" sz="2800" i="1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learn and progress  </a:t>
            </a:r>
          </a:p>
          <a:p>
            <a:endParaRPr lang="en-GB" altLang="en-US" sz="1100" dirty="0">
              <a:solidFill>
                <a:schemeClr val="tx2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r>
              <a:rPr lang="en-GB" altLang="en-US" sz="32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School clubs, trips and educational visits </a:t>
            </a:r>
            <a:endParaRPr lang="en-GB" altLang="en-US" sz="1100" dirty="0">
              <a:solidFill>
                <a:schemeClr val="tx2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r>
              <a:rPr lang="en-GB" altLang="en-US" sz="32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Black Mountains / Pantomime visit / extra-curricular activities</a:t>
            </a:r>
            <a:endParaRPr lang="en-GB" altLang="en-US" sz="1200" dirty="0">
              <a:solidFill>
                <a:schemeClr val="tx2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r>
              <a:rPr lang="en-GB" altLang="en-US" sz="3200" dirty="0">
                <a:solidFill>
                  <a:schemeClr val="tx2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School Council / Eco Council / Form Representatives / Junior Leaders / Bullying Ambassadors</a:t>
            </a:r>
          </a:p>
        </p:txBody>
      </p:sp>
      <p:pic>
        <p:nvPicPr>
          <p:cNvPr id="4" name="Picture 10" descr="NewSchool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6" y="116632"/>
            <a:ext cx="196337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15255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43" y="255085"/>
            <a:ext cx="2664929" cy="1776619"/>
          </a:xfrm>
          <a:prstGeom prst="rect">
            <a:avLst/>
          </a:prstGeom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5000" y="260648"/>
            <a:ext cx="3158433" cy="1776619"/>
          </a:xfrm>
          <a:prstGeom prst="rect">
            <a:avLst/>
          </a:prstGeom>
        </p:spPr>
      </p:pic>
      <p:pic>
        <p:nvPicPr>
          <p:cNvPr id="6" name="Content Placeholder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984" y="4615021"/>
            <a:ext cx="2742111" cy="2056583"/>
          </a:xfrm>
          <a:prstGeom prst="rect">
            <a:avLst/>
          </a:prstGeom>
        </p:spPr>
      </p:pic>
      <p:pic>
        <p:nvPicPr>
          <p:cNvPr id="7" name="Content Placeholder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482" y="233364"/>
            <a:ext cx="2397786" cy="1798340"/>
          </a:xfrm>
          <a:prstGeom prst="rect">
            <a:avLst/>
          </a:prstGeom>
        </p:spPr>
      </p:pic>
      <p:pic>
        <p:nvPicPr>
          <p:cNvPr id="8" name="Content Placeholder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14" y="2296953"/>
            <a:ext cx="2661524" cy="1996143"/>
          </a:xfrm>
          <a:prstGeom prst="rect">
            <a:avLst/>
          </a:prstGeom>
        </p:spPr>
      </p:pic>
      <p:pic>
        <p:nvPicPr>
          <p:cNvPr id="9" name="Content Placeholder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14" y="4653136"/>
            <a:ext cx="2691290" cy="2018468"/>
          </a:xfrm>
          <a:prstGeom prst="rect">
            <a:avLst/>
          </a:prstGeom>
        </p:spPr>
      </p:pic>
      <p:pic>
        <p:nvPicPr>
          <p:cNvPr id="10" name="Content Placeholder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3527" y="2296953"/>
            <a:ext cx="3028380" cy="2018920"/>
          </a:xfrm>
          <a:prstGeom prst="rect">
            <a:avLst/>
          </a:prstGeom>
        </p:spPr>
      </p:pic>
      <p:pic>
        <p:nvPicPr>
          <p:cNvPr id="12" name="Content Placeholder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288" y="4634580"/>
            <a:ext cx="2716032" cy="2037024"/>
          </a:xfrm>
          <a:prstGeom prst="rect">
            <a:avLst/>
          </a:prstGeom>
        </p:spPr>
      </p:pic>
      <p:pic>
        <p:nvPicPr>
          <p:cNvPr id="13" name="Content Placeholder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984" y="2281931"/>
            <a:ext cx="2664786" cy="199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703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1967</TotalTime>
  <Words>691</Words>
  <Application>Microsoft Office PowerPoint</Application>
  <PresentationFormat>On-screen Show (4:3)</PresentationFormat>
  <Paragraphs>177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Arial</vt:lpstr>
      <vt:lpstr>Calibri</vt:lpstr>
      <vt:lpstr>Constantia</vt:lpstr>
      <vt:lpstr>Times New Roman</vt:lpstr>
      <vt:lpstr>Wingdings 2</vt:lpstr>
      <vt:lpstr>Office Theme</vt:lpstr>
      <vt:lpstr>Flow</vt:lpstr>
      <vt:lpstr>Croeso / Welcome</vt:lpstr>
      <vt:lpstr>Key Staff</vt:lpstr>
      <vt:lpstr>Wider Support Staff Wellbeing Team</vt:lpstr>
      <vt:lpstr>Year 6 Links </vt:lpstr>
      <vt:lpstr>New experiences</vt:lpstr>
      <vt:lpstr>The First Day</vt:lpstr>
      <vt:lpstr>School Journey</vt:lpstr>
      <vt:lpstr>Lunch</vt:lpstr>
      <vt:lpstr>Mobile Phones</vt:lpstr>
      <vt:lpstr>Uniform and Suppliers</vt:lpstr>
      <vt:lpstr>Start of Term Parents’ Pack</vt:lpstr>
      <vt:lpstr>Pupil Planners</vt:lpstr>
      <vt:lpstr>Class Charts</vt:lpstr>
      <vt:lpstr>Timetable</vt:lpstr>
      <vt:lpstr>B    Behaviour Breakdown</vt:lpstr>
      <vt:lpstr>Communication</vt:lpstr>
      <vt:lpstr>Subjects</vt:lpstr>
      <vt:lpstr>    Merits and Rewards</vt:lpstr>
      <vt:lpstr>    Interim Repots</vt:lpstr>
      <vt:lpstr>Interventions</vt:lpstr>
      <vt:lpstr>    Types of Intervention</vt:lpstr>
      <vt:lpstr>    Wellbeing Intervention</vt:lpstr>
      <vt:lpstr>    School Life and activities</vt:lpstr>
      <vt:lpstr>PowerPoint Presentation</vt:lpstr>
    </vt:vector>
  </TitlesOfParts>
  <Company>Caerphilly CBC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NEWBRIDGE SCHOOL  CROESO I YSGOL TRECELYN</dc:title>
  <dc:creator>Clare M. Lester</dc:creator>
  <cp:lastModifiedBy>Jodie-Leigh Holifield</cp:lastModifiedBy>
  <cp:revision>66</cp:revision>
  <cp:lastPrinted>2023-06-26T13:35:08Z</cp:lastPrinted>
  <dcterms:created xsi:type="dcterms:W3CDTF">2019-07-02T08:22:52Z</dcterms:created>
  <dcterms:modified xsi:type="dcterms:W3CDTF">2025-09-25T13:10:16Z</dcterms:modified>
</cp:coreProperties>
</file>